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288" y="-104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"/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"/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"/>
              </a:defRPr>
            </a:lvl1pPr>
          </a:lstStyle>
          <a:p>
            <a:fld id="{CC93F36F-C8F8-4EE3-836D-2F9F2F1902F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9FA51FA3-C613-47F5-AE27-9A67A5E74264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3079" name="Picture 7" descr="pain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41F75-407D-4EC9-B600-063B69B040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EA05C-19B4-42E4-B8DF-6B7C7195BC5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4E5C9-8AE8-4D72-8F03-6D1B765BAD5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50108A-33EE-418A-B5A4-977D011559F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33942-DFA1-423A-B838-9F88BD3005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4FF18-F945-4740-8C32-B2206E0012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E88D8-9B14-4F74-9606-42F62412FB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CE504-666D-4A60-ACCF-868EE60551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0B099-586F-4E71-84E8-29EFB275C5F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9FC40-F243-439C-B2A8-C42FE6DEAE7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fld id="{43B48C28-4FE4-4615-8DBD-8F33EEE56814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2055" name="Picture 7" descr="paint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altLang="en-US" sz="4800"/>
              <a:t/>
            </a:r>
            <a:br>
              <a:rPr lang="en-US" altLang="en-US" sz="4800"/>
            </a:br>
            <a:r>
              <a:rPr lang="en-US" altLang="en-US" sz="4800"/>
              <a:t/>
            </a:r>
            <a:br>
              <a:rPr lang="en-US" altLang="en-US" sz="4800"/>
            </a:br>
            <a:r>
              <a:rPr lang="en-US" altLang="en-US" sz="4800"/>
              <a:t/>
            </a:r>
            <a:br>
              <a:rPr lang="en-US" altLang="en-US" sz="4800"/>
            </a:br>
            <a:r>
              <a:rPr lang="en-US" altLang="en-US"/>
              <a:t>MLA Bibliography Format</a:t>
            </a:r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86200"/>
            <a:ext cx="7391400" cy="1771650"/>
          </a:xfrm>
        </p:spPr>
        <p:txBody>
          <a:bodyPr/>
          <a:lstStyle/>
          <a:p>
            <a:pPr algn="ctr"/>
            <a:endParaRPr lang="en-US" altLang="en-US"/>
          </a:p>
          <a:p>
            <a:pPr algn="ctr"/>
            <a:endParaRPr lang="en-US" altLang="en-US"/>
          </a:p>
          <a:p>
            <a:pPr algn="ctr"/>
            <a:endParaRPr lang="en-US" altLang="en-US"/>
          </a:p>
        </p:txBody>
      </p:sp>
      <p:pic>
        <p:nvPicPr>
          <p:cNvPr id="8199" name="Picture 1031" descr="Be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514600"/>
            <a:ext cx="1504950" cy="1514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Purchased Internet Site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Author (Last First MI). “Name of Article.” 	</a:t>
            </a:r>
            <a:r>
              <a:rPr lang="en-US" altLang="en-US" i="1"/>
              <a:t>Name of Newspaper </a:t>
            </a:r>
            <a:r>
              <a:rPr lang="en-US" altLang="en-US"/>
              <a:t>Day Month Year: 	Page. Subscription Service. Day Month 	Year used &lt;Web Address&gt;</a:t>
            </a:r>
          </a:p>
          <a:p>
            <a:endParaRPr lang="en-US" altLang="en-US"/>
          </a:p>
          <a:p>
            <a:r>
              <a:rPr lang="en-US" altLang="en-US"/>
              <a:t>Koretz, Gene. “Economic Trends: Uh-Oh, 	Warm Water.” </a:t>
            </a:r>
            <a:r>
              <a:rPr lang="en-US" altLang="en-US" i="1"/>
              <a:t>Business Week</a:t>
            </a:r>
            <a:r>
              <a:rPr lang="en-US" altLang="en-US"/>
              <a:t> 21 July 	1997: 22. </a:t>
            </a:r>
            <a:r>
              <a:rPr lang="en-US" altLang="en-US" i="1"/>
              <a:t>Electric Library</a:t>
            </a:r>
            <a:r>
              <a:rPr lang="en-US" altLang="en-US"/>
              <a:t>. 17 Oct. 1999 	&lt;http://www.elibrary.com/&gt;.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Internet Home Page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85950"/>
            <a:ext cx="8763000" cy="4171950"/>
          </a:xfrm>
        </p:spPr>
        <p:txBody>
          <a:bodyPr/>
          <a:lstStyle/>
          <a:p>
            <a:r>
              <a:rPr lang="en-US" altLang="en-US"/>
              <a:t>Designer (Last name, First name M.I.). </a:t>
            </a:r>
            <a:r>
              <a:rPr lang="en-US" altLang="en-US" i="1"/>
              <a:t>Title 	of Page.</a:t>
            </a:r>
            <a:r>
              <a:rPr lang="en-US" altLang="en-US"/>
              <a:t> Day Month Year accessed 		&lt;URL&gt;</a:t>
            </a:r>
          </a:p>
          <a:p>
            <a:endParaRPr lang="en-US" altLang="en-US"/>
          </a:p>
          <a:p>
            <a:r>
              <a:rPr lang="en-US" altLang="en-US"/>
              <a:t>Lancashire, Ian. </a:t>
            </a:r>
            <a:r>
              <a:rPr lang="en-US" altLang="en-US" i="1"/>
              <a:t>Life on the Farm</a:t>
            </a:r>
            <a:r>
              <a:rPr lang="en-US" altLang="en-US"/>
              <a:t>. 1 May 		1999   						 		&lt;http://www.chass.utoronto.ca:8080/~ian/</a:t>
            </a:r>
          </a:p>
          <a:p>
            <a:pPr>
              <a:buFont typeface="Monotype Sorts" pitchFamily="2" charset="2"/>
              <a:buNone/>
            </a:pPr>
            <a:r>
              <a:rPr lang="en-US" altLang="en-US"/>
              <a:t>		index.html&gt;.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Picture from the Internet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Photographer (Last name, First name 		M.I.). </a:t>
            </a:r>
            <a:r>
              <a:rPr lang="en-US" altLang="en-US" i="1"/>
              <a:t>Name of Photograph.  </a:t>
            </a:r>
            <a:r>
              <a:rPr lang="en-US" altLang="en-US"/>
              <a:t>Name of 	Provider.  Day Month Year accessed  	&lt;URL&gt;</a:t>
            </a:r>
          </a:p>
          <a:p>
            <a:endParaRPr lang="en-US" altLang="en-US"/>
          </a:p>
          <a:p>
            <a:r>
              <a:rPr lang="en-US" altLang="en-US"/>
              <a:t>Jones, Chuck. </a:t>
            </a:r>
            <a:r>
              <a:rPr lang="en-US" altLang="en-US" i="1"/>
              <a:t>Bat Flying at Night</a:t>
            </a:r>
            <a:r>
              <a:rPr lang="en-US" altLang="en-US"/>
              <a:t>. 		</a:t>
            </a:r>
            <a:r>
              <a:rPr lang="en-US" altLang="en-US" i="1"/>
              <a:t>Electric Library</a:t>
            </a:r>
            <a:r>
              <a:rPr lang="en-US" altLang="en-US"/>
              <a:t>. 17 Oct. 1999 			&lt;http://www.elibrary.com/&gt;.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Book with one author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Author (Last name, First name M.I.). </a:t>
            </a:r>
            <a:r>
              <a:rPr lang="en-US" altLang="en-US" i="1"/>
              <a:t>Title 	of the Book</a:t>
            </a:r>
            <a:r>
              <a:rPr lang="en-US" altLang="en-US"/>
              <a:t>. City, State: Publisher, 		date.</a:t>
            </a:r>
          </a:p>
          <a:p>
            <a:pPr>
              <a:buFont typeface="Monotype Sorts" pitchFamily="2" charset="2"/>
              <a:buNone/>
            </a:pPr>
            <a:endParaRPr lang="en-US" altLang="en-US"/>
          </a:p>
          <a:p>
            <a:r>
              <a:rPr lang="en-US" altLang="en-US"/>
              <a:t>Hickok, Ralph. </a:t>
            </a:r>
            <a:r>
              <a:rPr lang="en-US" altLang="en-US" i="1"/>
              <a:t>The Who’s Who of Sports 	Champions. </a:t>
            </a:r>
            <a:r>
              <a:rPr lang="en-US" altLang="en-US"/>
              <a:t>Boston, MA: Houghton 	Mifflin, 1995.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Book with two authors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Authors (Last name, First name of the first 	author and First name Last name of 	the second author). </a:t>
            </a:r>
            <a:r>
              <a:rPr lang="en-US" altLang="en-US" i="1"/>
              <a:t>Title of the Book</a:t>
            </a:r>
            <a:r>
              <a:rPr lang="en-US" altLang="en-US"/>
              <a:t>. 	City, State: Publisher, date.</a:t>
            </a:r>
          </a:p>
          <a:p>
            <a:endParaRPr lang="en-US" altLang="en-US"/>
          </a:p>
          <a:p>
            <a:r>
              <a:rPr lang="en-US" altLang="en-US"/>
              <a:t>Harris, Johns and Aleta Pahl. </a:t>
            </a:r>
            <a:r>
              <a:rPr lang="en-US" altLang="en-US" i="1"/>
              <a:t>Endangered 	Predators. </a:t>
            </a:r>
            <a:r>
              <a:rPr lang="en-US" altLang="en-US"/>
              <a:t>Garden City, NY: 			Doubleday, 1976.</a:t>
            </a:r>
          </a:p>
          <a:p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General Encyclopedia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Author (Last name, First name M.I.). “Title 	of the article.” </a:t>
            </a:r>
            <a:r>
              <a:rPr lang="en-US" altLang="en-US" i="1"/>
              <a:t>Title of the 			Encyclopedia</a:t>
            </a:r>
            <a:r>
              <a:rPr lang="en-US" altLang="en-US"/>
              <a:t>. Year.</a:t>
            </a:r>
          </a:p>
          <a:p>
            <a:endParaRPr lang="en-US" altLang="en-US"/>
          </a:p>
          <a:p>
            <a:r>
              <a:rPr lang="en-US" altLang="en-US"/>
              <a:t>Littleton, C. Scott. “Mythology.” </a:t>
            </a:r>
            <a:r>
              <a:rPr lang="en-US" altLang="en-US" i="1"/>
              <a:t>World 		Book</a:t>
            </a:r>
            <a:r>
              <a:rPr lang="en-US" altLang="en-US"/>
              <a:t>. 1987.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Anthology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5950"/>
            <a:ext cx="8305800" cy="4743450"/>
          </a:xfrm>
        </p:spPr>
        <p:txBody>
          <a:bodyPr/>
          <a:lstStyle/>
          <a:p>
            <a:r>
              <a:rPr lang="en-US" altLang="en-US"/>
              <a:t>Author (Last name, First name M.I.). “Title 	of the Selection.”  </a:t>
            </a:r>
            <a:r>
              <a:rPr lang="en-US" altLang="en-US" i="1"/>
              <a:t>Title of the Book</a:t>
            </a:r>
            <a:r>
              <a:rPr lang="en-US" altLang="en-US"/>
              <a:t>. Ed. 	Name of Editor (First Name MI Last 	Name). City and State of Publication: 	Name of Publisher, Year. Pages used.</a:t>
            </a:r>
          </a:p>
          <a:p>
            <a:endParaRPr lang="en-US" altLang="en-US"/>
          </a:p>
          <a:p>
            <a:r>
              <a:rPr lang="en-US" altLang="en-US"/>
              <a:t>Poe, Edgar Allan. “The Raven.” </a:t>
            </a:r>
            <a:r>
              <a:rPr lang="en-US" altLang="en-US" i="1"/>
              <a:t>The Top 	500 Poems.</a:t>
            </a:r>
            <a:r>
              <a:rPr lang="en-US" altLang="en-US"/>
              <a:t> Ed. William Harmon. New 	York, NY: Columbia, 1977. 625-630.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Multivolume Set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“Title of the Article.” </a:t>
            </a:r>
            <a:r>
              <a:rPr lang="en-US" altLang="en-US" i="1"/>
              <a:t>Title of the set.</a:t>
            </a:r>
            <a:r>
              <a:rPr lang="en-US" altLang="en-US"/>
              <a:t> Ed. 	Name of Editor (First MI Last). Vol. 		Number. City, State: Publisher, date.</a:t>
            </a:r>
          </a:p>
          <a:p>
            <a:endParaRPr lang="en-US" altLang="en-US"/>
          </a:p>
          <a:p>
            <a:r>
              <a:rPr lang="en-US" altLang="en-US"/>
              <a:t>“Angelfish.” </a:t>
            </a:r>
            <a:r>
              <a:rPr lang="en-US" altLang="en-US" i="1"/>
              <a:t>Amazing Animals of the 		World</a:t>
            </a:r>
            <a:r>
              <a:rPr lang="en-US" altLang="en-US"/>
              <a:t>. Ed. Molly Stratton. Vol. 1. 		Danbury,CT: Grolier,1995.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Magazine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Author (Last name, First name M.I.). “Title 	of the Article.” </a:t>
            </a:r>
            <a:r>
              <a:rPr lang="en-US" altLang="en-US" i="1"/>
              <a:t>Title of Magazine </a:t>
            </a:r>
            <a:r>
              <a:rPr lang="en-US" altLang="en-US"/>
              <a:t>Day 	Month Year: 	pages.</a:t>
            </a:r>
          </a:p>
          <a:p>
            <a:endParaRPr lang="en-US" altLang="en-US"/>
          </a:p>
          <a:p>
            <a:r>
              <a:rPr lang="en-US" altLang="en-US"/>
              <a:t>Severy, Merle. “The World of Suleyman 	the Magnificent.” </a:t>
            </a:r>
            <a:r>
              <a:rPr lang="en-US" altLang="en-US" i="1"/>
              <a:t>Time</a:t>
            </a:r>
            <a:r>
              <a:rPr lang="en-US" altLang="en-US"/>
              <a:t> 11 Nov. 1987: 	21-24.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Newspaper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Author (Last First MI). “Name of Article.” 	</a:t>
            </a:r>
            <a:r>
              <a:rPr lang="en-US" altLang="en-US" i="1"/>
              <a:t>Name of Newspaper </a:t>
            </a:r>
            <a:r>
              <a:rPr lang="en-US" altLang="en-US"/>
              <a:t>Day Month Year: 	Column and Page.</a:t>
            </a:r>
          </a:p>
          <a:p>
            <a:endParaRPr lang="en-US" altLang="en-US"/>
          </a:p>
          <a:p>
            <a:r>
              <a:rPr lang="en-US" altLang="en-US"/>
              <a:t>Anderson, Jack. “Nuclear Regulators 		Push Safety through Loophole.“ 		</a:t>
            </a:r>
            <a:r>
              <a:rPr lang="en-US" altLang="en-US" i="1"/>
              <a:t>Rocky Mountain News</a:t>
            </a:r>
            <a:r>
              <a:rPr lang="en-US" altLang="en-US"/>
              <a:t> 5 Jan. 1984: 	B17.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Interview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Person Interviewed (Last name, First 		name M.I.). Personal Interview.  Day 	Month Year.</a:t>
            </a:r>
          </a:p>
          <a:p>
            <a:endParaRPr lang="en-US" altLang="en-US"/>
          </a:p>
          <a:p>
            <a:r>
              <a:rPr lang="en-US" altLang="en-US"/>
              <a:t>Smith, Tom. Personal interview. 15 Oct. 	1999.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temporary Portrait">
  <a:themeElements>
    <a:clrScheme name="Contemporary Portrai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ECB65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HS_LIBRARY.HS_LIBRARY:Microsoft Office 98:Templates:Presentation Designs:Contemporary Portrait</Template>
  <TotalTime>295</TotalTime>
  <Words>138</Words>
  <Application>Microsoft Office PowerPoint</Application>
  <PresentationFormat>On-screen Show (4:3)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Times New Roman</vt:lpstr>
      <vt:lpstr>Arial Black</vt:lpstr>
      <vt:lpstr>Arial</vt:lpstr>
      <vt:lpstr>Monotype Sorts</vt:lpstr>
      <vt:lpstr>Times</vt:lpstr>
      <vt:lpstr>Contemporary Portrait</vt:lpstr>
      <vt:lpstr>   MLA Bibliography Format</vt:lpstr>
      <vt:lpstr>Book with one author</vt:lpstr>
      <vt:lpstr>Book with two authors</vt:lpstr>
      <vt:lpstr>General Encyclopedia</vt:lpstr>
      <vt:lpstr>Anthology</vt:lpstr>
      <vt:lpstr>Multivolume Set</vt:lpstr>
      <vt:lpstr>Magazine</vt:lpstr>
      <vt:lpstr>Newspaper</vt:lpstr>
      <vt:lpstr>Interview</vt:lpstr>
      <vt:lpstr>Purchased Internet Site</vt:lpstr>
      <vt:lpstr>Internet Home Page</vt:lpstr>
      <vt:lpstr>Picture from the Internet</vt:lpstr>
    </vt:vector>
  </TitlesOfParts>
  <Company>Milton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MLA Bibliography Format</dc:title>
  <dc:creator>School District of Milton</dc:creator>
  <cp:lastModifiedBy>kboguszewski</cp:lastModifiedBy>
  <cp:revision>26</cp:revision>
  <cp:lastPrinted>2000-02-24T20:05:01Z</cp:lastPrinted>
  <dcterms:created xsi:type="dcterms:W3CDTF">2000-02-07T21:53:06Z</dcterms:created>
  <dcterms:modified xsi:type="dcterms:W3CDTF">2009-07-30T14:58:58Z</dcterms:modified>
</cp:coreProperties>
</file>